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120" d="100"/>
          <a:sy n="120" d="100"/>
        </p:scale>
        <p:origin x="8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F8613-872F-4E61-883A-6841DE6C5A9B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C13A7-DCED-4A08-8BB7-B6443FD10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263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6CB9-77CA-4713-9A4F-03D3841E9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DDE44-BE6F-4647-A9E8-32A07D44C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F5CC5-810E-4586-BA94-A240A9FDE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61A93-B905-4161-ACE1-D4B64B0B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1D379-F127-4E3E-A617-E1D4F2E6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94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7767-317E-426D-BD98-5275CFA4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2D001-C554-4DE3-AF36-C05DC205E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5252-0156-4A07-8ADD-E0005CEF5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AC671-5827-4C6B-8D72-D7A57CDC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AAFE5-F3FF-4662-AEE6-98805F7D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9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E89AA3-214C-45DE-BEC7-DD251DCC1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8E2B5-0897-4E85-A538-4BB5EF2CA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B0D65-C111-4513-A480-B8CCD3E8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FF05B-859A-4991-A4B4-6C4C7C80D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57E39-B3AA-4EC3-9AD9-3A4B1F6F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85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76F0-A2E5-4537-8187-BA5BA10B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F8A69-3658-4F63-BAB2-ED6BF10C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FB17C-2392-48AE-AEC0-440B5FF4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3B749-4698-4CE9-ADBD-35A48D32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F2B2B-162B-470D-86FC-35EC2316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20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D5B00-1A4D-4477-AF3E-01CCC1AC2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7D41C-F812-4DB3-A3B1-131BAA92D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18AE6-564D-486A-99AC-759B4C49F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6309F-B729-49D8-8777-FDEA1B09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EA0D3-54B8-4AD6-873D-A6458979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30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CFB9-6775-474A-A036-853F69973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8F166-55F9-40FE-9F07-C13B5925C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1E243-98E9-4E24-9B06-58ACCBB4D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68BC8-24CD-4FB0-8A70-43FB484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AB957-C19F-4640-B5FD-34BF7C401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C7F9C-2FF2-46E2-8B3D-88867B4F0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36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2AD0-B34F-4445-B940-41519578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149F-C870-4069-B47F-4C8A6ACAF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3EA15-83DC-48EB-B180-6BB3DC9D8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AE432-6267-430F-AC43-5A3054CA1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A5173-CBA8-400A-8D91-968A5957D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BCBCD-36CD-47BD-A7EE-282B8B88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53DD2B-F9B0-446A-9E1D-CFDE953C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599B92-E37B-4AA3-9136-4D70E259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20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3CCE-C41F-4F68-BFBB-A1044F20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872F86-88C8-48D7-BFAB-BE20F262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585B1-232F-4FAC-8576-F4B107F0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9E91F-54B8-41DC-8EDB-FC2FFC26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4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78AB2A-6285-446F-947F-C25F3A1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9F274B-1972-40AC-B595-E1FF5038A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B44F3-48C7-4674-AFFA-9D3D9787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52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80FF-4E17-4E4E-B2E3-D636D6DC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24EF5-51E7-4317-B77F-BF1D55F34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5B2C68-62D8-4718-B41B-AEFFEACDF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0D26D-24F2-4D95-9B1C-8B4388CB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7C3E5-AE32-41BE-B8B0-F1864582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7329A-721D-4F41-82CA-FEC7F4CD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18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677BE-DDBD-4DB2-B8B3-7ABCED379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D75E3-3B9E-4064-BC93-662C31C0D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E9FCD-99CD-4258-936D-4A5E5FF0C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091A6-5E04-4A02-AA4C-6E8751BD3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D8695-A9EF-4AFA-87FF-75038E13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5CCAF-667A-4CC2-83AD-03B7BA33B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4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315978-A07C-4E25-B309-ABDF3AE3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B0B89-F73F-4303-AB53-99A33003F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111B-D16E-4626-9EB9-35B1A3516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E29D-A67D-40A9-BBB1-7A9A3DFF734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D1FA5-94CD-47E0-8A96-949E71B5E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C93AA-2599-409A-AE05-1C2208DAB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3AEAB-2BEB-4713-AF7B-94D715F300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8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030426-C932-496A-8EB0-20883FC49414}"/>
              </a:ext>
            </a:extLst>
          </p:cNvPr>
          <p:cNvSpPr txBox="1"/>
          <p:nvPr/>
        </p:nvSpPr>
        <p:spPr>
          <a:xfrm>
            <a:off x="174130" y="906516"/>
            <a:ext cx="11884563" cy="5760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86F84-FFA4-4DD0-A69F-12111F9F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6" y="2469982"/>
            <a:ext cx="1095375" cy="123473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000" b="1" dirty="0"/>
              <a:t>Jaarrapportage met IMT bespreken</a:t>
            </a:r>
            <a:r>
              <a:rPr lang="nl-NL" sz="1000" dirty="0"/>
              <a:t>:                 Spend, KPIs,  performance leveranciers (high/lowlights)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55213E4-3325-4415-A435-0C91A905A642}"/>
              </a:ext>
            </a:extLst>
          </p:cNvPr>
          <p:cNvSpPr/>
          <p:nvPr/>
        </p:nvSpPr>
        <p:spPr>
          <a:xfrm rot="18581095">
            <a:off x="245571" y="1635006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/>
              <a:t>Januari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909BC30-51A9-4A82-BFF9-B2252791AF21}"/>
              </a:ext>
            </a:extLst>
          </p:cNvPr>
          <p:cNvSpPr txBox="1">
            <a:spLocks/>
          </p:cNvSpPr>
          <p:nvPr/>
        </p:nvSpPr>
        <p:spPr>
          <a:xfrm>
            <a:off x="4231902" y="2464847"/>
            <a:ext cx="1095375" cy="128049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b="1" dirty="0"/>
              <a:t>Internal controls check: </a:t>
            </a:r>
            <a:r>
              <a:rPr lang="nl-NL" dirty="0"/>
              <a:t>Minimaal een certificaten-check op ISAE en ISO</a:t>
            </a:r>
          </a:p>
          <a:p>
            <a:endParaRPr lang="nl-NL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B6A9F6C-A4EE-4D73-AACE-01C319DAB513}"/>
              </a:ext>
            </a:extLst>
          </p:cNvPr>
          <p:cNvSpPr txBox="1">
            <a:spLocks/>
          </p:cNvSpPr>
          <p:nvPr/>
        </p:nvSpPr>
        <p:spPr>
          <a:xfrm>
            <a:off x="5368921" y="2479507"/>
            <a:ext cx="2727009" cy="134984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ctr">
              <a:spcBef>
                <a:spcPts val="0"/>
              </a:spcBef>
            </a:pPr>
            <a:r>
              <a:rPr lang="nl-NL" b="1" dirty="0"/>
              <a:t>Levman-processen </a:t>
            </a:r>
          </a:p>
          <a:p>
            <a:pPr algn="ctr">
              <a:spcBef>
                <a:spcPts val="0"/>
              </a:spcBef>
            </a:pPr>
            <a:r>
              <a:rPr lang="nl-NL" dirty="0"/>
              <a:t>-Check: Voeren we de processen goed uit?</a:t>
            </a:r>
          </a:p>
          <a:p>
            <a:pPr algn="ctr">
              <a:spcBef>
                <a:spcPts val="0"/>
              </a:spcBef>
            </a:pPr>
            <a:r>
              <a:rPr lang="nl-NL" dirty="0"/>
              <a:t>- Staan de supplier controls goed in ons archief?</a:t>
            </a:r>
          </a:p>
          <a:p>
            <a:pPr algn="ctr">
              <a:spcBef>
                <a:spcPts val="0"/>
              </a:spcBef>
            </a:pPr>
            <a:endParaRPr lang="nl-NL" b="1" dirty="0"/>
          </a:p>
          <a:p>
            <a:pPr algn="ctr">
              <a:spcBef>
                <a:spcPts val="0"/>
              </a:spcBef>
            </a:pPr>
            <a:r>
              <a:rPr lang="nl-NL" b="1" dirty="0"/>
              <a:t>Updates?</a:t>
            </a:r>
          </a:p>
          <a:p>
            <a:pPr marL="171450" indent="-171450" algn="ctr">
              <a:spcBef>
                <a:spcPts val="0"/>
              </a:spcBef>
              <a:buFontTx/>
              <a:buChar char="-"/>
            </a:pPr>
            <a:r>
              <a:rPr lang="nl-NL" dirty="0"/>
              <a:t>Procesevaluatie en update indien nodig</a:t>
            </a:r>
          </a:p>
          <a:p>
            <a:pPr marL="171450" indent="-171450" algn="ctr">
              <a:spcBef>
                <a:spcPts val="0"/>
              </a:spcBef>
              <a:buFontTx/>
              <a:buChar char="-"/>
            </a:pPr>
            <a:r>
              <a:rPr lang="nl-NL" dirty="0"/>
              <a:t>Handboek update indien nodig</a:t>
            </a:r>
          </a:p>
          <a:p>
            <a:pPr algn="ctr">
              <a:spcBef>
                <a:spcPts val="0"/>
              </a:spcBef>
            </a:pPr>
            <a:endParaRPr lang="nl-NL" dirty="0"/>
          </a:p>
          <a:p>
            <a:pPr algn="ctr">
              <a:spcBef>
                <a:spcPts val="0"/>
              </a:spcBef>
            </a:pPr>
            <a:endParaRPr lang="nl-NL" dirty="0"/>
          </a:p>
          <a:p>
            <a:pPr algn="ctr">
              <a:spcBef>
                <a:spcPts val="0"/>
              </a:spcBef>
            </a:pPr>
            <a:endParaRPr lang="nl-NL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DDF3BB5-20E9-482F-9E9E-DABCA9703EA8}"/>
              </a:ext>
            </a:extLst>
          </p:cNvPr>
          <p:cNvSpPr txBox="1">
            <a:spLocks/>
          </p:cNvSpPr>
          <p:nvPr/>
        </p:nvSpPr>
        <p:spPr>
          <a:xfrm>
            <a:off x="8089950" y="2464847"/>
            <a:ext cx="1918574" cy="161166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1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dirty="0"/>
              <a:t>Leveranciers Risico review:</a:t>
            </a:r>
            <a:r>
              <a:rPr lang="nl-NL" b="0" dirty="0"/>
              <a:t> update leveranciers informaties en rapporteer aan MT. Mitigatie acties bekend incl. tijdlijn en actiehouders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43BAD04-F860-4B28-9DB4-03B547BC0AFC}"/>
              </a:ext>
            </a:extLst>
          </p:cNvPr>
          <p:cNvSpPr/>
          <p:nvPr/>
        </p:nvSpPr>
        <p:spPr>
          <a:xfrm rot="18581095">
            <a:off x="1220524" y="1635002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</a:t>
            </a:r>
            <a:r>
              <a:rPr lang="nl-NL" sz="1600" dirty="0"/>
              <a:t>ebruari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0530FE-98D9-4E8D-9752-249F91EA0296}"/>
              </a:ext>
            </a:extLst>
          </p:cNvPr>
          <p:cNvSpPr/>
          <p:nvPr/>
        </p:nvSpPr>
        <p:spPr>
          <a:xfrm rot="18581095">
            <a:off x="2217882" y="1635005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Maart</a:t>
            </a:r>
            <a:endParaRPr lang="nl-NL" sz="16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BC25C44-CC57-41D6-B7CE-3A6F19660E17}"/>
              </a:ext>
            </a:extLst>
          </p:cNvPr>
          <p:cNvSpPr/>
          <p:nvPr/>
        </p:nvSpPr>
        <p:spPr>
          <a:xfrm rot="18581095">
            <a:off x="4318164" y="1635002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Mei</a:t>
            </a:r>
            <a:endParaRPr lang="nl-NL" sz="16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258DB76-858F-458A-A907-965FEF7F3CDF}"/>
              </a:ext>
            </a:extLst>
          </p:cNvPr>
          <p:cNvSpPr/>
          <p:nvPr/>
        </p:nvSpPr>
        <p:spPr>
          <a:xfrm rot="18581095">
            <a:off x="5169094" y="1635004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Juni</a:t>
            </a:r>
            <a:endParaRPr lang="nl-NL" sz="1600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37FFC63-E7D6-437C-9652-1ADADA751EF5}"/>
              </a:ext>
            </a:extLst>
          </p:cNvPr>
          <p:cNvSpPr/>
          <p:nvPr/>
        </p:nvSpPr>
        <p:spPr>
          <a:xfrm rot="18581095">
            <a:off x="6005674" y="1635003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Juli</a:t>
            </a:r>
            <a:endParaRPr lang="nl-NL" sz="1600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23A6862-5BF3-477B-93BB-B728148C0B02}"/>
              </a:ext>
            </a:extLst>
          </p:cNvPr>
          <p:cNvSpPr/>
          <p:nvPr/>
        </p:nvSpPr>
        <p:spPr>
          <a:xfrm rot="18581095">
            <a:off x="7079119" y="1635002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Augustus</a:t>
            </a:r>
            <a:endParaRPr lang="nl-NL" sz="1600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3D72B3F-3EBD-4BC7-A832-662A02A3111A}"/>
              </a:ext>
            </a:extLst>
          </p:cNvPr>
          <p:cNvSpPr/>
          <p:nvPr/>
        </p:nvSpPr>
        <p:spPr>
          <a:xfrm rot="18581095">
            <a:off x="8165953" y="1635002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September</a:t>
            </a:r>
            <a:endParaRPr lang="nl-NL" sz="15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428DDE4-1986-4EEE-B089-B5B13EE70DC1}"/>
              </a:ext>
            </a:extLst>
          </p:cNvPr>
          <p:cNvSpPr/>
          <p:nvPr/>
        </p:nvSpPr>
        <p:spPr>
          <a:xfrm rot="18581095">
            <a:off x="9089198" y="1640138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Ok</a:t>
            </a:r>
            <a:r>
              <a:rPr lang="nl-NL" sz="1600" dirty="0"/>
              <a:t>tober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75E8FB-0ACA-4A2E-9235-DEBF28DAED1C}"/>
              </a:ext>
            </a:extLst>
          </p:cNvPr>
          <p:cNvSpPr/>
          <p:nvPr/>
        </p:nvSpPr>
        <p:spPr>
          <a:xfrm rot="18581095">
            <a:off x="10125231" y="1635003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November</a:t>
            </a:r>
            <a:endParaRPr lang="nl-NL" sz="1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C684CC7-34B6-48B5-92CF-C5B7406F0286}"/>
              </a:ext>
            </a:extLst>
          </p:cNvPr>
          <p:cNvSpPr/>
          <p:nvPr/>
        </p:nvSpPr>
        <p:spPr>
          <a:xfrm rot="18581095">
            <a:off x="11034326" y="1635003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December</a:t>
            </a:r>
            <a:endParaRPr lang="nl-NL" sz="16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F0CA6BF-951C-4CF4-9C0E-87E46F400733}"/>
              </a:ext>
            </a:extLst>
          </p:cNvPr>
          <p:cNvSpPr/>
          <p:nvPr/>
        </p:nvSpPr>
        <p:spPr>
          <a:xfrm rot="18581095">
            <a:off x="3264268" y="1635002"/>
            <a:ext cx="1096146" cy="308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April</a:t>
            </a:r>
            <a:endParaRPr lang="nl-NL" sz="1600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9BF8DCA-0F9E-4DB8-AF01-60C1C6963ABA}"/>
              </a:ext>
            </a:extLst>
          </p:cNvPr>
          <p:cNvSpPr txBox="1">
            <a:spLocks/>
          </p:cNvSpPr>
          <p:nvPr/>
        </p:nvSpPr>
        <p:spPr>
          <a:xfrm>
            <a:off x="10008524" y="2470759"/>
            <a:ext cx="1095375" cy="10073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1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nl-NL" sz="1000" b="1" dirty="0"/>
              <a:t>OGSM: </a:t>
            </a:r>
            <a:r>
              <a:rPr lang="nl-NL" sz="1000" b="0" dirty="0"/>
              <a:t>Nieuwe OGSM opstellen voor komend jaar (mogelijk tezamen met afdelingsplan)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490801-CD5F-43B4-A363-32FDC3FF3996}"/>
              </a:ext>
            </a:extLst>
          </p:cNvPr>
          <p:cNvSpPr txBox="1"/>
          <p:nvPr/>
        </p:nvSpPr>
        <p:spPr>
          <a:xfrm>
            <a:off x="350801" y="5500244"/>
            <a:ext cx="11667069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Maandelijkse update aanbestedingskalender</a:t>
            </a:r>
            <a:endParaRPr lang="nl-NL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29848F-0739-4402-B5CD-A32270308099}"/>
              </a:ext>
            </a:extLst>
          </p:cNvPr>
          <p:cNvSpPr txBox="1"/>
          <p:nvPr/>
        </p:nvSpPr>
        <p:spPr>
          <a:xfrm>
            <a:off x="353481" y="5907305"/>
            <a:ext cx="11667069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Maandelijkse c</a:t>
            </a:r>
            <a:r>
              <a:rPr lang="nl-NL" sz="1100" u="none" strike="noStrike" dirty="0">
                <a:effectLst/>
              </a:rPr>
              <a:t>ontrole op levering </a:t>
            </a:r>
            <a:r>
              <a:rPr lang="nl-NL" sz="1100" dirty="0"/>
              <a:t>van &amp; score op </a:t>
            </a:r>
            <a:r>
              <a:rPr lang="nl-NL" sz="1100" u="none" strike="noStrike" dirty="0">
                <a:effectLst/>
              </a:rPr>
              <a:t>SLR</a:t>
            </a:r>
            <a:r>
              <a:rPr lang="en-US" sz="1100" dirty="0"/>
              <a:t> </a:t>
            </a:r>
            <a:endParaRPr lang="nl-NL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1DD1DB-33BD-4BE0-B8AC-9F5A32E8BBDB}"/>
              </a:ext>
            </a:extLst>
          </p:cNvPr>
          <p:cNvSpPr txBox="1"/>
          <p:nvPr/>
        </p:nvSpPr>
        <p:spPr>
          <a:xfrm>
            <a:off x="8520642" y="4876335"/>
            <a:ext cx="3471333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Voorbereiding en uitvoering SURF audit</a:t>
            </a:r>
            <a:endParaRPr lang="nl-NL" sz="1100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76A58CBF-6CE5-494C-AF36-3791A87DA64D}"/>
              </a:ext>
            </a:extLst>
          </p:cNvPr>
          <p:cNvSpPr txBox="1">
            <a:spLocks/>
          </p:cNvSpPr>
          <p:nvPr/>
        </p:nvSpPr>
        <p:spPr>
          <a:xfrm>
            <a:off x="2175966" y="2475894"/>
            <a:ext cx="1095375" cy="103170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b="1" dirty="0"/>
              <a:t>Rechtmatigheids analyse: </a:t>
            </a:r>
            <a:r>
              <a:rPr lang="nl-NL" dirty="0"/>
              <a:t>van Inkoop  gerapporteerd aan MT &amp; correcties gepland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847A88B3-CC44-43C3-A47D-F74B44B45FD2}"/>
              </a:ext>
            </a:extLst>
          </p:cNvPr>
          <p:cNvSpPr txBox="1">
            <a:spLocks/>
          </p:cNvSpPr>
          <p:nvPr/>
        </p:nvSpPr>
        <p:spPr>
          <a:xfrm>
            <a:off x="3297731" y="2487875"/>
            <a:ext cx="1095375" cy="5671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b="1">
                <a:solidFill>
                  <a:srgbClr val="00B050"/>
                </a:solidFill>
              </a:rPr>
              <a:t>…</a:t>
            </a:r>
            <a:endParaRPr lang="nl-NL" b="1" dirty="0">
              <a:solidFill>
                <a:srgbClr val="00B050"/>
              </a:solidFill>
            </a:endParaRPr>
          </a:p>
          <a:p>
            <a:endParaRPr lang="nl-NL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F8425D8C-BA39-4843-B33F-CCAE623234DF}"/>
              </a:ext>
            </a:extLst>
          </p:cNvPr>
          <p:cNvSpPr txBox="1">
            <a:spLocks/>
          </p:cNvSpPr>
          <p:nvPr/>
        </p:nvSpPr>
        <p:spPr>
          <a:xfrm>
            <a:off x="104775" y="3792857"/>
            <a:ext cx="1095375" cy="10942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000" b="1" dirty="0"/>
              <a:t>Hygiëne deel 1:</a:t>
            </a:r>
            <a:br>
              <a:rPr lang="nl-NL" sz="1000" b="1" dirty="0"/>
            </a:br>
            <a:r>
              <a:rPr lang="nl-NL" sz="1000" dirty="0"/>
              <a:t>Inplannen signaleringen, Q-overleggen, teamagenda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000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BF16845-673D-405D-B513-09BA70370123}"/>
              </a:ext>
            </a:extLst>
          </p:cNvPr>
          <p:cNvSpPr txBox="1">
            <a:spLocks/>
          </p:cNvSpPr>
          <p:nvPr/>
        </p:nvSpPr>
        <p:spPr>
          <a:xfrm>
            <a:off x="1085331" y="2485313"/>
            <a:ext cx="1095375" cy="10942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000" b="1" dirty="0"/>
              <a:t>Hygiëne deel 2:</a:t>
            </a:r>
            <a:br>
              <a:rPr lang="nl-NL" sz="1000" b="1" dirty="0"/>
            </a:br>
            <a:r>
              <a:rPr lang="nl-NL" sz="1000" dirty="0"/>
              <a:t>Overleggen met de </a:t>
            </a:r>
            <a:r>
              <a:rPr lang="nl-NL" sz="1000" dirty="0" err="1"/>
              <a:t>Iafdelingen</a:t>
            </a:r>
            <a:r>
              <a:rPr lang="nl-NL" sz="800" dirty="0"/>
              <a:t> </a:t>
            </a:r>
            <a:r>
              <a:rPr lang="nl-NL" sz="1000" dirty="0"/>
              <a:t>én met leveranciers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000" dirty="0"/>
          </a:p>
          <a:p>
            <a:pPr marL="0" indent="0">
              <a:buFont typeface="Arial" panose="020B0604020202020204" pitchFamily="34" charset="0"/>
              <a:buNone/>
            </a:pPr>
            <a:endParaRPr lang="nl-NL" sz="1000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FC8B6AC-5718-456B-BAF1-D14A37C1CB7F}"/>
              </a:ext>
            </a:extLst>
          </p:cNvPr>
          <p:cNvSpPr txBox="1">
            <a:spLocks/>
          </p:cNvSpPr>
          <p:nvPr/>
        </p:nvSpPr>
        <p:spPr>
          <a:xfrm>
            <a:off x="1080591" y="3369093"/>
            <a:ext cx="1095375" cy="74783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nl-NL" b="1" dirty="0"/>
              <a:t>Evaluatie:</a:t>
            </a:r>
            <a:br>
              <a:rPr lang="nl-NL" b="1" dirty="0"/>
            </a:br>
            <a:r>
              <a:rPr lang="nl-NL" dirty="0"/>
              <a:t>Afgelopen jaar team op mailbox, processen, data,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71B9F273-1DCE-4294-A317-E8CA82868888}"/>
              </a:ext>
            </a:extLst>
          </p:cNvPr>
          <p:cNvSpPr txBox="1">
            <a:spLocks/>
          </p:cNvSpPr>
          <p:nvPr/>
        </p:nvSpPr>
        <p:spPr>
          <a:xfrm>
            <a:off x="1080591" y="4301296"/>
            <a:ext cx="1095375" cy="10942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nl-NL" b="1" dirty="0"/>
              <a:t>Doorkijken: </a:t>
            </a:r>
            <a:r>
              <a:rPr lang="nl-NL" dirty="0"/>
              <a:t>wat is nodig voor volgend jaar, gelet op de begroting? En aantallen gebruikers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652FAA68-086D-4115-8D01-25E8FAB64B03}"/>
              </a:ext>
            </a:extLst>
          </p:cNvPr>
          <p:cNvSpPr txBox="1">
            <a:spLocks/>
          </p:cNvSpPr>
          <p:nvPr/>
        </p:nvSpPr>
        <p:spPr>
          <a:xfrm>
            <a:off x="11142042" y="2464848"/>
            <a:ext cx="1095375" cy="96202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000" b="1" dirty="0"/>
              <a:t>Jaarrapportage</a:t>
            </a:r>
            <a:r>
              <a:rPr lang="nl-NL" sz="1000" dirty="0"/>
              <a:t> </a:t>
            </a:r>
            <a:r>
              <a:rPr lang="nl-NL" sz="1000" b="1" dirty="0"/>
              <a:t> maken</a:t>
            </a:r>
            <a:r>
              <a:rPr lang="nl-NL" sz="1000" dirty="0"/>
              <a:t>:                 Spend, KPIs,  performance leveranciers (high/lowlights)</a:t>
            </a:r>
          </a:p>
        </p:txBody>
      </p:sp>
      <p:sp>
        <p:nvSpPr>
          <p:cNvPr id="29" name="Tekstvak 3">
            <a:extLst>
              <a:ext uri="{FF2B5EF4-FFF2-40B4-BE49-F238E27FC236}">
                <a16:creationId xmlns:a16="http://schemas.microsoft.com/office/drawing/2014/main" id="{E2EE5EA1-29AD-49C9-83AD-C0710E286D66}"/>
              </a:ext>
            </a:extLst>
          </p:cNvPr>
          <p:cNvSpPr txBox="1"/>
          <p:nvPr/>
        </p:nvSpPr>
        <p:spPr>
          <a:xfrm>
            <a:off x="584315" y="0"/>
            <a:ext cx="106042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1279794"/>
            <a:r>
              <a:rPr lang="en-US" sz="24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Levman</a:t>
            </a:r>
            <a:r>
              <a:rPr lang="en-US" sz="24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</a:t>
            </a:r>
            <a:r>
              <a:rPr lang="nl-NL" sz="24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aarkalender </a:t>
            </a:r>
            <a:r>
              <a:rPr lang="nl-NL" sz="24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Levman</a:t>
            </a:r>
            <a:r>
              <a:rPr lang="nl-NL" sz="24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20xx – 20xx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2632867-D65B-FB38-3EED-D97F7B67D565}"/>
              </a:ext>
            </a:extLst>
          </p:cNvPr>
          <p:cNvSpPr txBox="1">
            <a:spLocks/>
          </p:cNvSpPr>
          <p:nvPr/>
        </p:nvSpPr>
        <p:spPr>
          <a:xfrm>
            <a:off x="11142042" y="3499558"/>
            <a:ext cx="1095375" cy="5045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000" b="1" dirty="0"/>
              <a:t>Jaarkalender: </a:t>
            </a:r>
            <a:r>
              <a:rPr lang="nl-NL" sz="1000" dirty="0"/>
              <a:t>Deze kalender verversen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601FAA-E3BA-6CD4-0FE6-426CF4357E1B}"/>
              </a:ext>
            </a:extLst>
          </p:cNvPr>
          <p:cNvSpPr txBox="1">
            <a:spLocks/>
          </p:cNvSpPr>
          <p:nvPr/>
        </p:nvSpPr>
        <p:spPr>
          <a:xfrm>
            <a:off x="5412260" y="3700639"/>
            <a:ext cx="2727009" cy="4850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ctr">
              <a:spcBef>
                <a:spcPts val="0"/>
              </a:spcBef>
            </a:pPr>
            <a:r>
              <a:rPr lang="nl-NL" b="1" dirty="0"/>
              <a:t>Toolbox </a:t>
            </a:r>
          </a:p>
          <a:p>
            <a:pPr algn="ctr">
              <a:spcBef>
                <a:spcPts val="0"/>
              </a:spcBef>
            </a:pPr>
            <a:r>
              <a:rPr lang="nl-NL" dirty="0"/>
              <a:t>Up to date maken en aanvullen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26033B-E29A-3DDC-DFF3-0E879E29E908}"/>
              </a:ext>
            </a:extLst>
          </p:cNvPr>
          <p:cNvSpPr txBox="1">
            <a:spLocks/>
          </p:cNvSpPr>
          <p:nvPr/>
        </p:nvSpPr>
        <p:spPr>
          <a:xfrm>
            <a:off x="4231902" y="3426873"/>
            <a:ext cx="1132398" cy="6977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b="1" dirty="0"/>
              <a:t>Mappenstructuur:</a:t>
            </a:r>
            <a:r>
              <a:rPr lang="nl-NL" dirty="0"/>
              <a:t> Evaluatie compleetheid en werkwijze</a:t>
            </a:r>
          </a:p>
        </p:txBody>
      </p:sp>
    </p:spTree>
    <p:extLst>
      <p:ext uri="{BB962C8B-B14F-4D97-AF65-F5344CB8AC3E}">
        <p14:creationId xmlns:p14="http://schemas.microsoft.com/office/powerpoint/2010/main" val="127096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E362D1BF89A4AAF8456BDA0C1AAE3" ma:contentTypeVersion="4" ma:contentTypeDescription="Create a new document." ma:contentTypeScope="" ma:versionID="4eddf645a3e4a55787fe19278608c5dd">
  <xsd:schema xmlns:xsd="http://www.w3.org/2001/XMLSchema" xmlns:xs="http://www.w3.org/2001/XMLSchema" xmlns:p="http://schemas.microsoft.com/office/2006/metadata/properties" xmlns:ns2="694625f6-2e32-414f-995f-1a50a4a27041" targetNamespace="http://schemas.microsoft.com/office/2006/metadata/properties" ma:root="true" ma:fieldsID="7149b5ed5d3dd2a353909aa86fbc95ed" ns2:_="">
    <xsd:import namespace="694625f6-2e32-414f-995f-1a50a4a270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625f6-2e32-414f-995f-1a50a4a270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2CD62F-E831-4E20-9CC3-5ED6B7B1DF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89967-76D1-4A2B-99D9-99CD046F2FA4}">
  <ds:schemaRefs>
    <ds:schemaRef ds:uri="http://schemas.microsoft.com/office/2006/metadata/properties"/>
    <ds:schemaRef ds:uri="http://schemas.microsoft.com/office/infopath/2007/PartnerControls"/>
    <ds:schemaRef ds:uri="53df6a5f-9334-4503-a845-5e05459a4c71"/>
    <ds:schemaRef ds:uri="c81b0b55-99b3-45fe-b8a3-c6418d581357"/>
  </ds:schemaRefs>
</ds:datastoreItem>
</file>

<file path=customXml/itemProps3.xml><?xml version="1.0" encoding="utf-8"?>
<ds:datastoreItem xmlns:ds="http://schemas.openxmlformats.org/officeDocument/2006/customXml" ds:itemID="{5429D6DE-92AD-4954-8B54-DF332CBF9057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229</Words>
  <Application>Microsoft Macintosh PowerPoint</Application>
  <PresentationFormat>Breedbeeld</PresentationFormat>
  <Paragraphs>39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PowerPoint-presentatie</vt:lpstr>
    </vt:vector>
  </TitlesOfParts>
  <Company>Utrecht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Kamphuis-Verhaag, S. (Suzanne)</dc:creator>
  <cp:lastModifiedBy>Ed de Vries</cp:lastModifiedBy>
  <cp:revision>13</cp:revision>
  <dcterms:created xsi:type="dcterms:W3CDTF">2022-09-13T11:20:55Z</dcterms:created>
  <dcterms:modified xsi:type="dcterms:W3CDTF">2024-12-18T07:33:12Z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0x0101002DEE362D1BF89A4AAF8456BDA0C1AAE3</vt:lpwstr>
  </property>
  <property fmtid="{D5CDD505-2E9C-101B-9397-08002B2CF9AE}" pid="3" name="MediaServiceImageTags">
    <vt:lpwstr/>
  </property>
</Properties>
</file>